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9" r:id="rId22"/>
    <p:sldId id="280"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va Sans" panose="020B0503030501040103" pitchFamily="34" charset="0"/>
      <p:regular r:id="rId29"/>
    </p:embeddedFont>
    <p:embeddedFont>
      <p:font typeface="Lato" panose="020F0502020204030203" pitchFamily="34" charset="0"/>
      <p:regular r:id="rId30"/>
      <p:bold r:id="rId31"/>
      <p:italic r:id="rId32"/>
      <p:boldItalic r:id="rId33"/>
    </p:embeddedFont>
    <p:embeddedFont>
      <p:font typeface="Lato Bold" panose="020F0502020204030203" pitchFamily="34" charset="0"/>
      <p:regular r:id="rId34"/>
      <p:bold r:id="rId35"/>
    </p:embeddedFont>
    <p:embeddedFont>
      <p:font typeface="Lato Bold Italics" panose="020F0502020204030203" pitchFamily="34" charset="0"/>
      <p:regular r:id="rId36"/>
      <p:bold r:id="rId37"/>
      <p:italic r:id="rId38"/>
      <p:boldItalic r:id="rId39"/>
    </p:embeddedFont>
    <p:embeddedFont>
      <p:font typeface="Lato Italics" panose="020F0502020204030203" pitchFamily="34" charset="0"/>
      <p:regular r:id="rId40"/>
      <p:italic r:id="rId41"/>
    </p:embeddedFont>
    <p:embeddedFont>
      <p:font typeface="Montserrat Light" panose="020F0302020204030204" pitchFamily="34" charset="0"/>
      <p:regular r:id="rId42"/>
      <p:italic r:id="rId43"/>
    </p:embeddedFont>
    <p:embeddedFont>
      <p:font typeface="Montserrat Light Bold" pitchFamily="2" charset="77"/>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63" autoAdjust="0"/>
    <p:restoredTop sz="74525" autoAdjust="0"/>
  </p:normalViewPr>
  <p:slideViewPr>
    <p:cSldViewPr>
      <p:cViewPr varScale="1">
        <p:scale>
          <a:sx n="51" d="100"/>
          <a:sy n="51" d="100"/>
        </p:scale>
        <p:origin x="272"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wanted to explore a model which included AIMS scores as a mediator between the relationship between the ELA measures significantly related to AIMS in our sample and resilience (here, CHAOS). The first thing we did was replicate the established relationship between ELA and resilience; higher CHAOS scores were related to lower resilience scores. Then, as we’ve seen in the previous slide, CHAOS was significantly related to AIMS. In this second sample we also replicated the positive relationship between AIMS and resilience from Study 1. Finally, with bootstrapped mediation, AIMS scores significantly mediated the relationship between CHAOS and resilience, which indicates that one way individuals with chaotic home environments develop resilience is through using music. When testing developmental timing of this relationship with CHAOS, only adolescent scores remained significant. Further, the relationship between threat and resilience was *not* significant, and I’ll get to why that might be in just a second.</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to conclude, we’ve shown twice that </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2971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464323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410650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shortcomings, however, are addressed in the dimensional model of ELA, which has the goal of … This approach is supported by work that shows that the type and timing of early life experiences have differential downstream effects. This work has identified three dimensions of ELA:</a:t>
            </a:r>
          </a:p>
          <a:p>
            <a:endParaRPr lang="en-US" dirty="0"/>
          </a:p>
          <a:p>
            <a:r>
              <a:rPr lang="en-US" dirty="0"/>
              <a:t>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a:p>
            <a:endParaRPr lang="en-US" dirty="0"/>
          </a:p>
          <a:p>
            <a:r>
              <a:rPr lang="en-US" dirty="0"/>
              <a:t>Degree of </a:t>
            </a:r>
            <a:r>
              <a:rPr lang="en-US" dirty="0" err="1"/>
              <a:t>ela</a:t>
            </a:r>
            <a:r>
              <a:rPr lang="en-US" dirty="0"/>
              <a:t> </a:t>
            </a:r>
            <a:r>
              <a:rPr lang="en-US" dirty="0">
                <a:sym typeface="Wingdings" pitchFamily="2" charset="2"/>
              </a:rPr>
              <a:t> changes in the same brain areas involved in reward processing. This is also related to higher risk of inability to experience reward.</a:t>
            </a:r>
          </a:p>
          <a:p>
            <a:endParaRPr lang="en-US" dirty="0">
              <a:sym typeface="Wingdings" pitchFamily="2" charset="2"/>
            </a:endParaRPr>
          </a:p>
          <a:p>
            <a:endParaRPr lang="en-US" dirty="0">
              <a:sym typeface="Wingdings" pitchFamily="2" charset="2"/>
            </a:endParaRPr>
          </a:p>
          <a:p>
            <a:r>
              <a:rPr lang="en-US" dirty="0">
                <a:sym typeface="Wingdings" pitchFamily="2" charset="2"/>
              </a:rPr>
              <a:t>Think about removing </a:t>
            </a:r>
            <a:r>
              <a:rPr lang="en-US" dirty="0" err="1">
                <a:sym typeface="Wingdings" pitchFamily="2" charset="2"/>
              </a:rPr>
              <a:t>belfi</a:t>
            </a:r>
            <a:r>
              <a:rPr lang="en-US" dirty="0">
                <a:sym typeface="Wingdings" pitchFamily="2" charset="2"/>
              </a:rPr>
              <a:t> + </a:t>
            </a:r>
            <a:r>
              <a:rPr lang="en-US" dirty="0" err="1">
                <a:sym typeface="Wingdings" pitchFamily="2" charset="2"/>
              </a:rPr>
              <a:t>loui</a:t>
            </a:r>
            <a:r>
              <a:rPr lang="en-US" dirty="0">
                <a:sym typeface="Wingdings" pitchFamily="2" charset="2"/>
              </a:rPr>
              <a:t>, and just saying involvement of reward system is well replicated </a:t>
            </a:r>
            <a:r>
              <a:rPr lang="en-US">
                <a:sym typeface="Wingdings" pitchFamily="2" charset="2"/>
              </a:rPr>
              <a:t>… move to DTI</a:t>
            </a:r>
            <a:endParaRPr lang="en-US" dirty="0">
              <a:sym typeface="Wingdings" pitchFamily="2" charset="2"/>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2.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5.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38.jp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png"/><Relationship Id="rId5" Type="http://schemas.openxmlformats.org/officeDocument/2006/relationships/image" Target="../media/image36.png"/><Relationship Id="rId10" Type="http://schemas.openxmlformats.org/officeDocument/2006/relationships/image" Target="../media/image40.jpeg"/><Relationship Id="rId4" Type="http://schemas.openxmlformats.org/officeDocument/2006/relationships/image" Target="../media/image7.sv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dirty="0">
                <a:solidFill>
                  <a:srgbClr val="000000"/>
                </a:solidFill>
                <a:latin typeface="Lato"/>
              </a:rPr>
              <a:t>Nicholas </a:t>
            </a:r>
            <a:r>
              <a:rPr lang="en-US" sz="3015" dirty="0" err="1">
                <a:solidFill>
                  <a:srgbClr val="000000"/>
                </a:solidFill>
                <a:latin typeface="Lato"/>
              </a:rPr>
              <a:t>Kathios</a:t>
            </a:r>
            <a:r>
              <a:rPr lang="en-US" sz="3015" dirty="0">
                <a:solidFill>
                  <a:srgbClr val="000000"/>
                </a:solidFill>
                <a:latin typeface="Lato"/>
              </a:rPr>
              <a:t>*, Kelsie Lopez*, Laurel </a:t>
            </a:r>
            <a:r>
              <a:rPr lang="en-US" sz="3015" dirty="0" err="1">
                <a:solidFill>
                  <a:srgbClr val="000000"/>
                </a:solidFill>
                <a:latin typeface="Lato"/>
              </a:rPr>
              <a:t>Gabard-Durnam</a:t>
            </a:r>
            <a:r>
              <a:rPr lang="en-US" sz="3015" baseline="30000" dirty="0">
                <a:solidFill>
                  <a:srgbClr val="000000"/>
                </a:solidFill>
                <a:latin typeface="Lato"/>
              </a:rPr>
              <a:t>^</a:t>
            </a:r>
            <a:r>
              <a:rPr lang="en-US" sz="3015" dirty="0">
                <a:solidFill>
                  <a:srgbClr val="000000"/>
                </a:solidFill>
                <a:latin typeface="Lato"/>
              </a:rPr>
              <a:t>, Psyche Loui</a:t>
            </a:r>
            <a:r>
              <a:rPr lang="en-US" sz="3015" baseline="30000" dirty="0">
                <a:solidFill>
                  <a:srgbClr val="000000"/>
                </a:solidFill>
                <a:latin typeface="Lato"/>
              </a:rPr>
              <a:t>^</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8559638" y="9075186"/>
            <a:ext cx="8644810" cy="369332"/>
          </a:xfrm>
          <a:prstGeom prst="rect">
            <a:avLst/>
          </a:prstGeom>
          <a:noFill/>
        </p:spPr>
        <p:txBody>
          <a:bodyPr wrap="square" rtlCol="0">
            <a:spAutoFit/>
          </a:bodyPr>
          <a:lstStyle/>
          <a:p>
            <a:r>
              <a:rPr lang="en-US" i="1" dirty="0"/>
              <a:t>Colors indicate r value; asterisks denote significance level *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436373" y="6322613"/>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
        <p:nvSpPr>
          <p:cNvPr id="8" name="TextBox 7">
            <a:extLst>
              <a:ext uri="{FF2B5EF4-FFF2-40B4-BE49-F238E27FC236}">
                <a16:creationId xmlns:a16="http://schemas.microsoft.com/office/drawing/2014/main" id="{841E918E-E85F-9A56-720D-8CB8BF138862}"/>
              </a:ext>
            </a:extLst>
          </p:cNvPr>
          <p:cNvSpPr txBox="1"/>
          <p:nvPr/>
        </p:nvSpPr>
        <p:spPr>
          <a:xfrm>
            <a:off x="1516314" y="7603349"/>
            <a:ext cx="14478000" cy="1446550"/>
          </a:xfrm>
          <a:prstGeom prst="rect">
            <a:avLst/>
          </a:prstGeom>
          <a:noFill/>
        </p:spPr>
        <p:txBody>
          <a:bodyPr wrap="square">
            <a:spAutoFit/>
          </a:bodyPr>
          <a:lstStyle/>
          <a:p>
            <a:r>
              <a:rPr lang="en-US" sz="4400" dirty="0">
                <a:solidFill>
                  <a:srgbClr val="000000"/>
                </a:solidFill>
                <a:latin typeface="Lato" panose="020F0502020204030203" pitchFamily="34" charset="0"/>
                <a:ea typeface="Lato" panose="020F0502020204030203" pitchFamily="34" charset="0"/>
                <a:cs typeface="Lato" panose="020F0502020204030203" pitchFamily="34" charset="0"/>
              </a:rPr>
              <a:t>“While listening to music, I may become so involved that I may forget about myself and my surroundings.”</a:t>
            </a:r>
            <a:endParaRPr lang="en-US" sz="4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1423467"/>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a:t>
            </a:r>
            <a:r>
              <a:rPr lang="en-US" sz="3200" dirty="0">
                <a:solidFill>
                  <a:srgbClr val="000000"/>
                </a:solidFill>
                <a:latin typeface="Lato"/>
              </a:rPr>
              <a:t>mean age = 38</a:t>
            </a:r>
            <a:r>
              <a:rPr lang="en-US" sz="3099" dirty="0">
                <a:solidFill>
                  <a:srgbClr val="000000"/>
                </a:solidFill>
                <a:latin typeface="Lato"/>
              </a:rPr>
              <a:t>)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
        <p:nvSpPr>
          <p:cNvPr id="30" name="TextBox 10">
            <a:extLst>
              <a:ext uri="{FF2B5EF4-FFF2-40B4-BE49-F238E27FC236}">
                <a16:creationId xmlns:a16="http://schemas.microsoft.com/office/drawing/2014/main" id="{3B5CC1E8-BC2D-9DEA-9501-A56F6A9903B1}"/>
              </a:ext>
            </a:extLst>
          </p:cNvPr>
          <p:cNvSpPr txBox="1"/>
          <p:nvPr/>
        </p:nvSpPr>
        <p:spPr>
          <a:xfrm>
            <a:off x="3710914" y="9778841"/>
            <a:ext cx="17560813" cy="359394"/>
          </a:xfrm>
          <a:prstGeom prst="rect">
            <a:avLst/>
          </a:prstGeom>
        </p:spPr>
        <p:txBody>
          <a:bodyPr lIns="0" tIns="0" rIns="0" bIns="0" rtlCol="0" anchor="t">
            <a:spAutoFit/>
          </a:bodyPr>
          <a:lstStyle/>
          <a:p>
            <a:pPr algn="ctr">
              <a:lnSpc>
                <a:spcPts val="2997"/>
              </a:lnSpc>
              <a:spcBef>
                <a:spcPct val="0"/>
              </a:spcBef>
            </a:pPr>
            <a:r>
              <a:rPr lang="en-US" sz="2141" dirty="0">
                <a:solidFill>
                  <a:srgbClr val="000000"/>
                </a:solidFill>
                <a:latin typeface="Canva Sans"/>
              </a:rPr>
              <a:t>Sandstrom &amp; Russo, 2011; Mas-Herrero et al., 2013; </a:t>
            </a:r>
            <a:r>
              <a:rPr lang="en-US" sz="2141" dirty="0" err="1">
                <a:solidFill>
                  <a:srgbClr val="000000"/>
                </a:solidFill>
                <a:latin typeface="Canva Sans"/>
              </a:rPr>
              <a:t>Stenseng</a:t>
            </a:r>
            <a:r>
              <a:rPr lang="en-US" sz="2141" dirty="0">
                <a:solidFill>
                  <a:srgbClr val="000000"/>
                </a:solidFill>
                <a:latin typeface="Canva Sans"/>
              </a:rPr>
              <a:t> et al., 2021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Absorption  + Mood Regulation + Emotion Evocation + Social Reward + Music Seeking + Sensorimotor Reward</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18</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955619" y="4727942"/>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19</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4884822" y="7827855"/>
            <a:ext cx="9144000" cy="2200282"/>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 The indirect effect for Threat (sum) scores was not significant (B = 0.05, [-0.04, 0.14]).</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 White Square Background s | Wallpapers.com">
            <a:extLst>
              <a:ext uri="{FF2B5EF4-FFF2-40B4-BE49-F238E27FC236}">
                <a16:creationId xmlns:a16="http://schemas.microsoft.com/office/drawing/2014/main" id="{14931B4B-E5AE-B444-ADC1-2ADC02B408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4884821" y="7520865"/>
            <a:ext cx="9393799" cy="2515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5966263" y="-320679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9394"/>
          </a:xfrm>
          <a:prstGeom prst="rect">
            <a:avLst/>
          </a:prstGeom>
        </p:spPr>
        <p:txBody>
          <a:bodyPr lIns="0" tIns="0" rIns="0" bIns="0" rtlCol="0" anchor="t">
            <a:spAutoFit/>
          </a:bodyPr>
          <a:lstStyle/>
          <a:p>
            <a:pPr algn="ctr">
              <a:lnSpc>
                <a:spcPts val="2997"/>
              </a:lnSpc>
              <a:spcBef>
                <a:spcPct val="0"/>
              </a:spcBef>
            </a:pPr>
            <a:r>
              <a:rPr lang="en-US" sz="2141" dirty="0">
                <a:solidFill>
                  <a:srgbClr val="000000"/>
                </a:solidFill>
                <a:latin typeface="Canva Sans"/>
              </a:rPr>
              <a:t>e.g.   </a:t>
            </a:r>
            <a:r>
              <a:rPr lang="en-US" sz="2141" dirty="0" err="1">
                <a:solidFill>
                  <a:srgbClr val="000000"/>
                </a:solidFill>
                <a:latin typeface="Canva Sans"/>
              </a:rPr>
              <a:t>Granot</a:t>
            </a:r>
            <a:r>
              <a:rPr lang="en-US" sz="2141" dirty="0">
                <a:solidFill>
                  <a:srgbClr val="000000"/>
                </a:solidFill>
                <a:latin typeface="Canva Sans"/>
              </a:rPr>
              <a:t>, Spitz et al., 2021; Hennessy et al., 2021; Krause et al., 2021; </a:t>
            </a:r>
            <a:r>
              <a:rPr lang="en-US" sz="2141" dirty="0" err="1">
                <a:solidFill>
                  <a:srgbClr val="000000"/>
                </a:solidFill>
                <a:latin typeface="Canva Sans"/>
              </a:rPr>
              <a:t>Thoma</a:t>
            </a:r>
            <a:r>
              <a:rPr lang="en-US" sz="2141" dirty="0">
                <a:solidFill>
                  <a:srgbClr val="000000"/>
                </a:solidFill>
                <a:latin typeface="Canva Sans"/>
              </a:rPr>
              <a:t>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
        <p:nvSpPr>
          <p:cNvPr id="12" name="TextBox 10">
            <a:extLst>
              <a:ext uri="{FF2B5EF4-FFF2-40B4-BE49-F238E27FC236}">
                <a16:creationId xmlns:a16="http://schemas.microsoft.com/office/drawing/2014/main" id="{C9920AC1-18C9-F90D-0CC7-EB70353B918A}"/>
              </a:ext>
            </a:extLst>
          </p:cNvPr>
          <p:cNvSpPr txBox="1"/>
          <p:nvPr/>
        </p:nvSpPr>
        <p:spPr>
          <a:xfrm>
            <a:off x="5486400" y="4143396"/>
            <a:ext cx="17560813" cy="341568"/>
          </a:xfrm>
          <a:prstGeom prst="rect">
            <a:avLst/>
          </a:prstGeom>
        </p:spPr>
        <p:txBody>
          <a:bodyPr lIns="0" tIns="0" rIns="0" bIns="0" rtlCol="0" anchor="t">
            <a:spAutoFit/>
          </a:bodyPr>
          <a:lstStyle/>
          <a:p>
            <a:pPr algn="ctr">
              <a:lnSpc>
                <a:spcPts val="2997"/>
              </a:lnSpc>
              <a:spcBef>
                <a:spcPct val="0"/>
              </a:spcBef>
            </a:pPr>
            <a:r>
              <a:rPr lang="en-US" sz="1600" dirty="0">
                <a:solidFill>
                  <a:srgbClr val="000000"/>
                </a:solidFill>
                <a:latin typeface="Canva Sans"/>
              </a:rPr>
              <a:t>International Federation of the Phonographic Industry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300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584999" y="13325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1335247" y="1800225"/>
            <a:ext cx="14829006" cy="6647974"/>
          </a:xfrm>
          <a:prstGeom prst="rect">
            <a:avLst/>
          </a:prstGeom>
        </p:spPr>
        <p:txBody>
          <a:bodyPr wrap="square" lIns="0" tIns="0" rIns="0" bIns="0" rtlCol="0" anchor="t">
            <a:spAutoFit/>
          </a:bodyPr>
          <a:lstStyle/>
          <a:p>
            <a:pPr marL="539749" lvl="1" indent="-269875">
              <a:buFont typeface="Arial"/>
              <a:buChar char="•"/>
            </a:pPr>
            <a:r>
              <a:rPr lang="en-US" sz="4800" dirty="0">
                <a:solidFill>
                  <a:srgbClr val="000000"/>
                </a:solidFill>
                <a:latin typeface="Lato"/>
              </a:rPr>
              <a:t>Individuals who report experiencing early life adversity also report being highly absorbed by music </a:t>
            </a:r>
          </a:p>
          <a:p>
            <a:pPr marL="539749" lvl="1" indent="-269875">
              <a:buFont typeface="Arial"/>
              <a:buChar char="•"/>
            </a:pPr>
            <a:r>
              <a:rPr lang="en-US" sz="4800" dirty="0">
                <a:solidFill>
                  <a:srgbClr val="000000"/>
                </a:solidFill>
                <a:latin typeface="Lato"/>
              </a:rPr>
              <a:t>“Escaping” adverse contexts into music is one way individuals with ELA develop resilience</a:t>
            </a:r>
          </a:p>
          <a:p>
            <a:pPr marL="539749" lvl="1" indent="-269875">
              <a:buFont typeface="Arial"/>
              <a:buChar char="•"/>
            </a:pPr>
            <a:r>
              <a:rPr lang="en-US" sz="4800" dirty="0">
                <a:solidFill>
                  <a:srgbClr val="000000"/>
                </a:solidFill>
                <a:latin typeface="Lato"/>
              </a:rPr>
              <a:t> Likely not advantageous to psychologically escape threatening contexts</a:t>
            </a:r>
          </a:p>
          <a:p>
            <a:pPr marL="539749" lvl="1" indent="-269875">
              <a:buFont typeface="Arial"/>
              <a:buChar char="•"/>
            </a:pPr>
            <a:r>
              <a:rPr lang="en-US" sz="4800" dirty="0">
                <a:solidFill>
                  <a:srgbClr val="000000"/>
                </a:solidFill>
                <a:latin typeface="Lato"/>
              </a:rPr>
              <a:t>CHAOS – AIMS – Resilience mediation driven by adolescent CHAOS scores </a:t>
            </a:r>
            <a:r>
              <a:rPr lang="en-US" sz="4800" dirty="0">
                <a:solidFill>
                  <a:srgbClr val="000000"/>
                </a:solidFill>
                <a:latin typeface="Lato"/>
                <a:sym typeface="Wingdings" pitchFamily="2" charset="2"/>
              </a:rPr>
              <a:t> increased </a:t>
            </a:r>
            <a:r>
              <a:rPr lang="en-US" sz="4800" dirty="0">
                <a:solidFill>
                  <a:srgbClr val="000000"/>
                </a:solidFill>
                <a:latin typeface="Lato"/>
              </a:rPr>
              <a:t>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7104086" y="-1832058"/>
            <a:ext cx="6756928" cy="8619294"/>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1000" y="247650"/>
            <a:ext cx="14097644" cy="1449949"/>
          </a:xfrm>
          <a:prstGeom prst="rect">
            <a:avLst/>
          </a:prstGeom>
        </p:spPr>
        <p:txBody>
          <a:bodyPr wrap="square" lIns="0" tIns="0" rIns="0" bIns="0" rtlCol="0" anchor="t">
            <a:spAutoFit/>
          </a:bodyPr>
          <a:lstStyle/>
          <a:p>
            <a:pPr algn="ctr">
              <a:lnSpc>
                <a:spcPts val="12150"/>
              </a:lnSpc>
            </a:pPr>
            <a:r>
              <a:rPr lang="en-US" sz="10125" dirty="0">
                <a:solidFill>
                  <a:srgbClr val="000000"/>
                </a:solidFill>
                <a:latin typeface="Lato Bold"/>
              </a:rPr>
              <a:t>ACKNOWLEDGMENTS</a:t>
            </a:r>
          </a:p>
        </p:txBody>
      </p:sp>
      <p:pic>
        <p:nvPicPr>
          <p:cNvPr id="1026" name="Picture 2" descr="National Science Foundation - Wikipedia">
            <a:extLst>
              <a:ext uri="{FF2B5EF4-FFF2-40B4-BE49-F238E27FC236}">
                <a16:creationId xmlns:a16="http://schemas.microsoft.com/office/drawing/2014/main" id="{15717A8B-CA37-D9A4-47BA-68C01A267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6458" y="1551640"/>
            <a:ext cx="4051649" cy="40730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sitting at a table&#10;&#10;Description automatically generated">
            <a:extLst>
              <a:ext uri="{FF2B5EF4-FFF2-40B4-BE49-F238E27FC236}">
                <a16:creationId xmlns:a16="http://schemas.microsoft.com/office/drawing/2014/main" id="{45B088F3-37AE-7E9A-357E-FE5FD455E2D1}"/>
              </a:ext>
            </a:extLst>
          </p:cNvPr>
          <p:cNvPicPr>
            <a:picLocks noChangeAspect="1"/>
          </p:cNvPicPr>
          <p:nvPr/>
        </p:nvPicPr>
        <p:blipFill rotWithShape="1">
          <a:blip r:embed="rId6">
            <a:extLst>
              <a:ext uri="{28A0092B-C50C-407E-A947-70E740481C1C}">
                <a14:useLocalDpi xmlns:a14="http://schemas.microsoft.com/office/drawing/2010/main" val="0"/>
              </a:ext>
            </a:extLst>
          </a:blip>
          <a:srcRect t="5983" b="11402"/>
          <a:stretch/>
        </p:blipFill>
        <p:spPr>
          <a:xfrm>
            <a:off x="5954262" y="1976620"/>
            <a:ext cx="6217918" cy="3852680"/>
          </a:xfrm>
          <a:prstGeom prst="rect">
            <a:avLst/>
          </a:prstGeom>
        </p:spPr>
      </p:pic>
      <p:pic>
        <p:nvPicPr>
          <p:cNvPr id="13" name="Picture 12" descr="A group of people sitting at a table&#10;&#10;Description automatically generated">
            <a:extLst>
              <a:ext uri="{FF2B5EF4-FFF2-40B4-BE49-F238E27FC236}">
                <a16:creationId xmlns:a16="http://schemas.microsoft.com/office/drawing/2014/main" id="{575C910B-8529-BE4C-72C8-C1466872F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763" y="1976620"/>
            <a:ext cx="5613376" cy="7484501"/>
          </a:xfrm>
          <a:prstGeom prst="rect">
            <a:avLst/>
          </a:prstGeom>
        </p:spPr>
      </p:pic>
      <p:sp>
        <p:nvSpPr>
          <p:cNvPr id="14" name="Freeform 5">
            <a:extLst>
              <a:ext uri="{FF2B5EF4-FFF2-40B4-BE49-F238E27FC236}">
                <a16:creationId xmlns:a16="http://schemas.microsoft.com/office/drawing/2014/main" id="{E939D4E5-A67E-CE99-B5E9-ECEFC923840D}"/>
              </a:ext>
            </a:extLst>
          </p:cNvPr>
          <p:cNvSpPr/>
          <p:nvPr/>
        </p:nvSpPr>
        <p:spPr>
          <a:xfrm>
            <a:off x="3770306" y="1877248"/>
            <a:ext cx="2162919" cy="1837810"/>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8"/>
            <a:stretch>
              <a:fillRect/>
            </a:stretch>
          </a:blipFill>
        </p:spPr>
      </p:sp>
      <p:pic>
        <p:nvPicPr>
          <p:cNvPr id="16" name="Picture 15" descr="A picture containing text, graphics, graphic design, clipart&#10;&#10;Description automatically generated">
            <a:extLst>
              <a:ext uri="{FF2B5EF4-FFF2-40B4-BE49-F238E27FC236}">
                <a16:creationId xmlns:a16="http://schemas.microsoft.com/office/drawing/2014/main" id="{ED0BB457-C39F-2C35-D1AE-1FEE1BC3E5A0}"/>
              </a:ext>
            </a:extLst>
          </p:cNvPr>
          <p:cNvPicPr>
            <a:picLocks noChangeAspect="1"/>
          </p:cNvPicPr>
          <p:nvPr/>
        </p:nvPicPr>
        <p:blipFill>
          <a:blip r:embed="rId9"/>
          <a:stretch>
            <a:fillRect/>
          </a:stretch>
        </p:blipFill>
        <p:spPr>
          <a:xfrm>
            <a:off x="10632152" y="1904999"/>
            <a:ext cx="1683151" cy="1683151"/>
          </a:xfrm>
          <a:prstGeom prst="rect">
            <a:avLst/>
          </a:prstGeom>
        </p:spPr>
      </p:pic>
      <p:pic>
        <p:nvPicPr>
          <p:cNvPr id="3" name="Picture 6" descr="mindlab – Music, Imaging, and Neural Dynamics Laboratory">
            <a:extLst>
              <a:ext uri="{FF2B5EF4-FFF2-40B4-BE49-F238E27FC236}">
                <a16:creationId xmlns:a16="http://schemas.microsoft.com/office/drawing/2014/main" id="{81686A95-954D-E36E-61F0-505F338ED3F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759"/>
          <a:stretch/>
        </p:blipFill>
        <p:spPr bwMode="auto">
          <a:xfrm>
            <a:off x="5961189" y="5939289"/>
            <a:ext cx="6221305" cy="3557016"/>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6">
            <a:extLst>
              <a:ext uri="{FF2B5EF4-FFF2-40B4-BE49-F238E27FC236}">
                <a16:creationId xmlns:a16="http://schemas.microsoft.com/office/drawing/2014/main" id="{D2AA9AB4-810C-A417-DC7C-78E219067309}"/>
              </a:ext>
            </a:extLst>
          </p:cNvPr>
          <p:cNvSpPr/>
          <p:nvPr/>
        </p:nvSpPr>
        <p:spPr>
          <a:xfrm>
            <a:off x="9896018" y="7393896"/>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11"/>
            <a:stretch>
              <a:fillRect/>
            </a:stretch>
          </a:blipFill>
        </p:spPr>
      </p:sp>
      <p:pic>
        <p:nvPicPr>
          <p:cNvPr id="6" name="Picture 5" descr="A logo with text on it&#10;&#10;Description automatically generated with medium confidence">
            <a:extLst>
              <a:ext uri="{FF2B5EF4-FFF2-40B4-BE49-F238E27FC236}">
                <a16:creationId xmlns:a16="http://schemas.microsoft.com/office/drawing/2014/main" id="{C7582EDC-073E-D271-4827-BCD0DD3E9BE0}"/>
              </a:ext>
            </a:extLst>
          </p:cNvPr>
          <p:cNvPicPr>
            <a:picLocks noChangeAspect="1"/>
          </p:cNvPicPr>
          <p:nvPr/>
        </p:nvPicPr>
        <p:blipFill>
          <a:blip r:embed="rId12">
            <a:clrChange>
              <a:clrFrom>
                <a:srgbClr val="FEDEAD"/>
              </a:clrFrom>
              <a:clrTo>
                <a:srgbClr val="FEDEAD">
                  <a:alpha val="0"/>
                </a:srgbClr>
              </a:clrTo>
            </a:clrChange>
            <a:extLst>
              <a:ext uri="{28A0092B-C50C-407E-A947-70E740481C1C}">
                <a14:useLocalDpi xmlns:a14="http://schemas.microsoft.com/office/drawing/2010/main" val="0"/>
              </a:ext>
            </a:extLst>
          </a:blip>
          <a:stretch>
            <a:fillRect/>
          </a:stretch>
        </p:blipFill>
        <p:spPr>
          <a:xfrm>
            <a:off x="12315303" y="6487440"/>
            <a:ext cx="6385004" cy="2398786"/>
          </a:xfrm>
          <a:prstGeom prst="rect">
            <a:avLst/>
          </a:prstGeom>
        </p:spPr>
      </p:pic>
    </p:spTree>
    <p:extLst>
      <p:ext uri="{BB962C8B-B14F-4D97-AF65-F5344CB8AC3E}">
        <p14:creationId xmlns:p14="http://schemas.microsoft.com/office/powerpoint/2010/main" val="2992721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356398" y="12563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05378" y="4418525"/>
            <a:ext cx="12338332" cy="1449949"/>
          </a:xfrm>
          <a:prstGeom prst="rect">
            <a:avLst/>
          </a:prstGeom>
        </p:spPr>
        <p:txBody>
          <a:bodyPr lIns="0" tIns="0" rIns="0" bIns="0" rtlCol="0" anchor="t">
            <a:spAutoFit/>
          </a:bodyPr>
          <a:lstStyle/>
          <a:p>
            <a:pPr algn="ctr">
              <a:lnSpc>
                <a:spcPts val="12150"/>
              </a:lnSpc>
            </a:pPr>
            <a:r>
              <a:rPr lang="en-US" sz="10125" dirty="0">
                <a:solidFill>
                  <a:srgbClr val="000000"/>
                </a:solidFill>
                <a:latin typeface="Lato Bold"/>
              </a:rPr>
              <a:t>QUESTIONS?</a:t>
            </a:r>
          </a:p>
        </p:txBody>
      </p:sp>
    </p:spTree>
    <p:extLst>
      <p:ext uri="{BB962C8B-B14F-4D97-AF65-F5344CB8AC3E}">
        <p14:creationId xmlns:p14="http://schemas.microsoft.com/office/powerpoint/2010/main" val="257996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19500"/>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175144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a:p>
            <a:pPr algn="ctr">
              <a:lnSpc>
                <a:spcPts val="3499"/>
              </a:lnSpc>
              <a:spcBef>
                <a:spcPct val="0"/>
              </a:spcBef>
            </a:pPr>
            <a:r>
              <a:rPr lang="en-US" sz="2499" dirty="0">
                <a:solidFill>
                  <a:srgbClr val="000000"/>
                </a:solidFill>
                <a:latin typeface="Lato Italics"/>
              </a:rPr>
              <a:t>(i.e. improved resilience)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100800" y="4859678"/>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157729" y="-4003737"/>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735269" y="1551331"/>
            <a:ext cx="10282067" cy="7355417"/>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7" name="TextBox 7"/>
          <p:cNvSpPr txBox="1"/>
          <p:nvPr/>
        </p:nvSpPr>
        <p:spPr>
          <a:xfrm>
            <a:off x="164657" y="257175"/>
            <a:ext cx="14858277" cy="728854"/>
          </a:xfrm>
          <a:prstGeom prst="rect">
            <a:avLst/>
          </a:prstGeom>
        </p:spPr>
        <p:txBody>
          <a:bodyPr lIns="0" tIns="0" rIns="0" bIns="0" rtlCol="0" anchor="t">
            <a:spAutoFit/>
          </a:bodyPr>
          <a:lstStyle/>
          <a:p>
            <a:pPr algn="ctr">
              <a:lnSpc>
                <a:spcPts val="6299"/>
              </a:lnSpc>
              <a:spcBef>
                <a:spcPct val="0"/>
              </a:spcBef>
            </a:pPr>
            <a:r>
              <a:rPr lang="en-US" sz="4500" dirty="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3770280"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5219378"/>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mean age = 38)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2681008"/>
            <a:chOff x="0" y="-47625"/>
            <a:chExt cx="1168013" cy="70983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701090"/>
            </a:xfrm>
            <a:prstGeom prst="rect">
              <a:avLst/>
            </a:prstGeom>
          </p:spPr>
          <p:txBody>
            <a:bodyPr lIns="50800" tIns="50800" rIns="50800" bIns="50800" rtlCol="0" anchor="ctr"/>
            <a:lstStyle/>
            <a:p>
              <a:pPr algn="ctr">
                <a:lnSpc>
                  <a:spcPts val="3779"/>
                </a:lnSpc>
              </a:pPr>
              <a:endParaRPr lang="en-US" sz="2699" dirty="0">
                <a:solidFill>
                  <a:srgbClr val="000000"/>
                </a:solidFill>
                <a:latin typeface="Montserrat Light Bold"/>
              </a:endParaRPr>
            </a:p>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751442"/>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a:p>
            <a:pPr algn="ctr">
              <a:lnSpc>
                <a:spcPts val="3499"/>
              </a:lnSpc>
              <a:spcBef>
                <a:spcPct val="0"/>
              </a:spcBef>
            </a:pPr>
            <a:r>
              <a:rPr lang="en-US">
                <a:solidFill>
                  <a:srgbClr val="000000"/>
                </a:solidFill>
                <a:latin typeface="Lato Italics"/>
              </a:rPr>
              <a:t>(Reverse scored</a:t>
            </a:r>
            <a:r>
              <a:rPr lang="en-US" dirty="0">
                <a:solidFill>
                  <a:srgbClr val="000000"/>
                </a:solidFill>
                <a:latin typeface="Lato Italics"/>
              </a:rPr>
              <a:t>)</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1270</TotalTime>
  <Words>2687</Words>
  <Application>Microsoft Macintosh PowerPoint</Application>
  <PresentationFormat>Custom</PresentationFormat>
  <Paragraphs>201</Paragraphs>
  <Slides>22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Lato</vt:lpstr>
      <vt:lpstr>Montserrat Light</vt:lpstr>
      <vt:lpstr>Canva Sans</vt:lpstr>
      <vt:lpstr>Lato Bold</vt:lpstr>
      <vt:lpstr>Arial</vt:lpstr>
      <vt:lpstr>Lato Italics</vt:lpstr>
      <vt:lpstr>Whitney</vt:lpstr>
      <vt:lpstr>Calibri</vt:lpstr>
      <vt:lpstr>Lato Bold Italics</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15</cp:revision>
  <dcterms:created xsi:type="dcterms:W3CDTF">2006-08-16T00:00:00Z</dcterms:created>
  <dcterms:modified xsi:type="dcterms:W3CDTF">2023-08-24T01:33:53Z</dcterms:modified>
  <dc:identifier>DAFpMvNdCwQ</dc:identifier>
</cp:coreProperties>
</file>